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6" r:id="rId2"/>
    <p:sldId id="297" r:id="rId3"/>
    <p:sldId id="285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2" r:id="rId26"/>
    <p:sldId id="283" r:id="rId27"/>
    <p:sldId id="284" r:id="rId28"/>
    <p:sldId id="280" r:id="rId29"/>
  </p:sldIdLst>
  <p:sldSz cx="9144000" cy="6858000" type="screen4x3"/>
  <p:notesSz cx="6858000" cy="9144000"/>
  <p:defaultTextStyle>
    <a:defPPr>
      <a:defRPr lang="e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7" d="100"/>
          <a:sy n="97" d="100"/>
        </p:scale>
        <p:origin x="306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228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2157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3677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87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082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57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065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44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4213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385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010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FAAA5-A14A-44C9-AE63-B0B7E46459D5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E71F4-764E-4B55-B4DF-8EF2746654EB}" type="slidenum">
              <a:rPr lang="ru-RU" smtClean="0"/>
              <a:t>‹№›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2459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All samples available on:</a:t>
            </a:r>
          </a:p>
          <a:p>
            <a:r>
              <a:rPr lang="en-US" dirty="0"/>
              <a:t>http://github.com/a-vodka/dv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7336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4042792" cy="4525963"/>
          </a:xfrm>
        </p:spPr>
        <p:txBody>
          <a:bodyPr/>
          <a:lstStyle/>
          <a:p>
            <a:r>
              <a:rPr lang="en" dirty="0"/>
              <a:t>Illustration by U. Hamilton (1857) to the problem of circumambulating the icosahedron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628800"/>
            <a:ext cx="3686029" cy="2747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8225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7787208" cy="1396752"/>
          </a:xfrm>
        </p:spPr>
        <p:txBody>
          <a:bodyPr/>
          <a:lstStyle/>
          <a:p>
            <a:r>
              <a:rPr lang="en" dirty="0"/>
              <a:t>Graphs of molecules from the article by A.K. Brown (1864).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3459351"/>
            <a:ext cx="5767387" cy="2160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8805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Early articles on visualization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HW </a:t>
            </a:r>
            <a:r>
              <a:rPr lang="en" dirty="0" err="1"/>
              <a:t>Tutte</a:t>
            </a:r>
            <a:r>
              <a:rPr lang="en" dirty="0"/>
              <a:t> '1963  How to draw a graph</a:t>
            </a:r>
            <a:endParaRPr lang="uk-UA" dirty="0"/>
          </a:p>
          <a:p>
            <a:endParaRPr lang="uk-UA" dirty="0"/>
          </a:p>
          <a:p>
            <a:r>
              <a:rPr lang="en" dirty="0"/>
              <a:t>DE Knuth '1970 How shall we draw a tree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048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Symposiums on Graph Drawing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" dirty="0"/>
              <a:t>International Work Meeting on Graph Drawing, Marino (Rome), Italy, June 4—5, 1992</a:t>
            </a:r>
            <a:endParaRPr lang="uk-UA" dirty="0"/>
          </a:p>
          <a:p>
            <a:r>
              <a:rPr lang="en" dirty="0"/>
              <a:t>…</a:t>
            </a:r>
          </a:p>
          <a:p>
            <a:r>
              <a:rPr lang="en" dirty="0"/>
              <a:t>21st International Symposium on Graph Drawing, Bordeaux, France, September 23—25, 2013</a:t>
            </a:r>
            <a:endParaRPr lang="uk-UA" dirty="0"/>
          </a:p>
          <a:p>
            <a:r>
              <a:rPr lang="en" dirty="0"/>
              <a:t>22nd International Symposium on Graph Drawing, </a:t>
            </a:r>
            <a:r>
              <a:rPr lang="en" dirty="0" err="1"/>
              <a:t>Würzburg </a:t>
            </a:r>
            <a:r>
              <a:rPr lang="en" dirty="0"/>
              <a:t>, Germany, September 24-26, 2014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4424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D. Knut on the visualization of 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DE Knuth (GD' 1996):</a:t>
            </a:r>
            <a:endParaRPr lang="uk-UA" dirty="0"/>
          </a:p>
          <a:p>
            <a:r>
              <a:rPr lang="en" dirty="0"/>
              <a:t>Graph drawing is the best possible field I can think of : It merges aesthetics, mathematical beauty and wonderful algorithms. It therefore provides a harmonic balance between the left and right brain parts .</a:t>
            </a:r>
            <a:endParaRPr lang="uk-UA" dirty="0"/>
          </a:p>
          <a:p>
            <a:r>
              <a:rPr lang="en" dirty="0"/>
              <a:t>A good graph drawing algorithm should leave something for the user's satisfaction.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0413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Typical areas of application of 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Software engineering: UML diagrams, call diagrams;</a:t>
            </a:r>
          </a:p>
          <a:p>
            <a:r>
              <a:rPr lang="en" dirty="0"/>
              <a:t>Biology: </a:t>
            </a:r>
            <a:r>
              <a:rPr lang="en" dirty="0" err="1"/>
              <a:t>genomics </a:t>
            </a:r>
            <a:r>
              <a:rPr lang="en" dirty="0"/>
              <a:t>, food chains, ...;</a:t>
            </a:r>
          </a:p>
          <a:p>
            <a:r>
              <a:rPr lang="en" dirty="0"/>
              <a:t>Networks: network management tools, Internet;</a:t>
            </a:r>
          </a:p>
          <a:p>
            <a:r>
              <a:rPr lang="en" dirty="0"/>
              <a:t>Security: network attacks;</a:t>
            </a:r>
          </a:p>
          <a:p>
            <a:r>
              <a:rPr lang="en" dirty="0"/>
              <a:t>Social networks : </a:t>
            </a:r>
            <a:r>
              <a:rPr lang="en" dirty="0" err="1"/>
              <a:t>Twitter </a:t>
            </a:r>
            <a:r>
              <a:rPr lang="en" dirty="0"/>
              <a:t>, </a:t>
            </a:r>
            <a:r>
              <a:rPr lang="en" dirty="0" err="1"/>
              <a:t>Facebook </a:t>
            </a:r>
            <a:r>
              <a:rPr lang="en" dirty="0"/>
              <a:t>, </a:t>
            </a:r>
            <a:r>
              <a:rPr lang="en" dirty="0" err="1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4038757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User requirements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" b="1" dirty="0"/>
              <a:t>Readability </a:t>
            </a:r>
            <a:r>
              <a:rPr lang="en" dirty="0"/>
              <a:t>: the main structural features of the graph are visible;</a:t>
            </a:r>
          </a:p>
          <a:p>
            <a:r>
              <a:rPr lang="en" b="1" dirty="0"/>
              <a:t>Conformism </a:t>
            </a:r>
            <a:r>
              <a:rPr lang="en" dirty="0"/>
              <a:t>: the drawing must conform to style conventions specific to a specific application area;</a:t>
            </a:r>
          </a:p>
          <a:p>
            <a:r>
              <a:rPr lang="en" b="1" dirty="0"/>
              <a:t>Manageability </a:t>
            </a:r>
            <a:r>
              <a:rPr lang="en" dirty="0"/>
              <a:t>: the user can control the styling parameters;</a:t>
            </a:r>
          </a:p>
          <a:p>
            <a:r>
              <a:rPr lang="en" b="1" dirty="0"/>
              <a:t>Speed </a:t>
            </a:r>
            <a:r>
              <a:rPr lang="en" dirty="0"/>
              <a:t>corresponds to the goal (dynamic graph on the screen / high-quality diagram for printing / ...);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3927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Conventions​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268761"/>
            <a:ext cx="8229600" cy="388843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" dirty="0"/>
              <a:t>Agreement is a property that the nesting of the graph must satisfy "unquestionably", otherwise the graph is not considered nested at all. Examples :</a:t>
            </a:r>
          </a:p>
          <a:p>
            <a:r>
              <a:rPr lang="en" dirty="0"/>
              <a:t>The vertices of the graph should not lie on the edges, the ends of which they do not meet .</a:t>
            </a:r>
          </a:p>
          <a:p>
            <a:r>
              <a:rPr lang="en" dirty="0"/>
              <a:t>How edges can be represented (by a line segment / </a:t>
            </a:r>
            <a:r>
              <a:rPr lang="en" dirty="0" err="1"/>
              <a:t>polyline </a:t>
            </a:r>
            <a:r>
              <a:rPr lang="en" dirty="0"/>
              <a:t>/ circular arc / spline / ...)</a:t>
            </a:r>
          </a:p>
          <a:p>
            <a:r>
              <a:rPr lang="en" dirty="0"/>
              <a:t>How the vertices should be located (if an edge goes from 𝑢 to 𝑣, then 𝑣 lies below 𝑢 / the vertices and bends of the edges should have integer coordinates / ...).</a:t>
            </a:r>
            <a:endParaRPr lang="ru-RU" dirty="0"/>
          </a:p>
          <a:p>
            <a:endParaRPr lang="ru-RU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4653136"/>
            <a:ext cx="4051300" cy="1335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525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Conventions​</a:t>
            </a:r>
            <a:endParaRPr lang="ru-RU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4365104"/>
            <a:ext cx="2522538" cy="2189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" dirty="0"/>
              <a:t>A rule is a wish that should be fulfilled as much as possible. The rules have, mainly, an aesthetic motivation . Examples:</a:t>
            </a:r>
          </a:p>
          <a:p>
            <a:r>
              <a:rPr lang="en" dirty="0"/>
              <a:t>Curves depicting ribs should be shorter.</a:t>
            </a:r>
            <a:endParaRPr lang="ru-RU" dirty="0"/>
          </a:p>
          <a:p>
            <a:r>
              <a:rPr lang="en" dirty="0"/>
              <a:t>The number of bends on the edges should be smaller .</a:t>
            </a:r>
          </a:p>
          <a:p>
            <a:r>
              <a:rPr lang="en" dirty="0"/>
              <a:t>The number of crossed edges should be smaller .</a:t>
            </a:r>
          </a:p>
          <a:p>
            <a:r>
              <a:rPr lang="en" dirty="0"/>
              <a:t>Vertices should not be too close .</a:t>
            </a:r>
          </a:p>
          <a:p>
            <a:r>
              <a:rPr lang="en" dirty="0"/>
              <a:t>The angles between intersecting edges are larger .</a:t>
            </a:r>
            <a:endParaRPr lang="ru-RU" dirty="0"/>
          </a:p>
          <a:p>
            <a:r>
              <a:rPr lang="en" dirty="0"/>
              <a:t>The laying area is smaller .</a:t>
            </a:r>
          </a:p>
          <a:p>
            <a:r>
              <a:rPr lang="en" dirty="0"/>
              <a:t>Symmetries of the graph should be traced.</a:t>
            </a:r>
          </a:p>
        </p:txBody>
      </p:sp>
    </p:spTree>
    <p:extLst>
      <p:ext uri="{BB962C8B-B14F-4D97-AF65-F5344CB8AC3E}">
        <p14:creationId xmlns:p14="http://schemas.microsoft.com/office/powerpoint/2010/main" val="3857351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There is often no such thing as a "best" style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58"/>
          <a:stretch/>
        </p:blipFill>
        <p:spPr bwMode="auto">
          <a:xfrm>
            <a:off x="179512" y="1844824"/>
            <a:ext cx="8529029" cy="3744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1849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19B8AEC-CEA4-4A1A-9790-6A13B2092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BC1E4-9FFC-44C0-9689-76C86B3A9246}" type="slidenum">
              <a:rPr lang="de-DE" smtClean="0"/>
              <a:t>2</a:t>
            </a:fld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89EA87C-2A33-42B4-B04F-A613D295A07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20650"/>
            <a:ext cx="8529638" cy="593725"/>
          </a:xfrm>
        </p:spPr>
        <p:txBody>
          <a:bodyPr>
            <a:normAutofit/>
          </a:bodyPr>
          <a:lstStyle/>
          <a:p>
            <a:r>
              <a:rPr lang="en-GB" sz="1800" b="1" dirty="0"/>
              <a:t>Realisation of the course</a:t>
            </a:r>
            <a:endParaRPr lang="de-DE" sz="180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B5E25CE-C8AC-4424-BA8F-A0183791E9A0}"/>
              </a:ext>
            </a:extLst>
          </p:cNvPr>
          <p:cNvSpPr/>
          <p:nvPr/>
        </p:nvSpPr>
        <p:spPr>
          <a:xfrm>
            <a:off x="492769" y="1631774"/>
            <a:ext cx="815636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course has been developed within the framework of the project</a:t>
            </a:r>
            <a:r>
              <a:rPr lang="uk-UA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“Mechanics digital" by the German Academic Exchange Service (DAAD) under funding program “Ukraine digital: Ensuring academic success in times of crisis (2022)"</a:t>
            </a:r>
            <a:br>
              <a:rPr lang="uk-UA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uk-UA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course has been developed in collaboration with our colleagues from the</a:t>
            </a:r>
            <a:r>
              <a:rPr lang="uk-UA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Otto-von-Guericke-University Magdeburg in Germany</a:t>
            </a:r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would like to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the DAAD for their financial and logistical support</a:t>
            </a:r>
            <a:endParaRPr lang="de-DE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6617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Difficulties in visualizing real 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>
              <a:buNone/>
            </a:pPr>
            <a:r>
              <a:rPr lang="en" sz="2400" dirty="0"/>
              <a:t>People don't want to draw graphs .</a:t>
            </a:r>
            <a:endParaRPr lang="uk-UA" sz="2400" dirty="0"/>
          </a:p>
          <a:p>
            <a:pPr marL="0" indent="0" algn="r">
              <a:buNone/>
            </a:pPr>
            <a:r>
              <a:rPr lang="en" sz="2400" dirty="0"/>
              <a:t>T hey want to draw pictures that contain graphs.</a:t>
            </a:r>
            <a:endParaRPr lang="en-US" sz="2400" dirty="0"/>
          </a:p>
          <a:p>
            <a:pPr marL="0" indent="0" algn="r">
              <a:buNone/>
            </a:pPr>
            <a:r>
              <a:rPr lang="en" sz="2400" i="1" dirty="0"/>
              <a:t>Brendan Madden, 2003</a:t>
            </a:r>
          </a:p>
          <a:p>
            <a:pPr marL="0" indent="0" algn="r">
              <a:buNone/>
            </a:pPr>
            <a:endParaRPr lang="en-US" sz="2400" i="1" dirty="0"/>
          </a:p>
          <a:p>
            <a:pPr marL="0" indent="0">
              <a:buNone/>
            </a:pPr>
            <a:r>
              <a:rPr lang="en" sz="2400" i="1" dirty="0"/>
              <a:t>A real graph has semantics → semantic rules appear.</a:t>
            </a:r>
            <a:endParaRPr lang="en-US" sz="2400" i="1" dirty="0"/>
          </a:p>
          <a:p>
            <a:pPr marL="0" indent="0">
              <a:buNone/>
            </a:pPr>
            <a:endParaRPr lang="ru-RU" sz="2400" i="1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258" y="4221088"/>
            <a:ext cx="3384376" cy="180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4224402"/>
            <a:ext cx="1895475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0168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3314" name="Picture 2" descr="Схема троллейбусного сообщен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24744"/>
            <a:ext cx="8657084" cy="4994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938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Difficulties in visualizing real 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" dirty="0"/>
              <a:t>Examples of semantically dictated rules :</a:t>
            </a:r>
            <a:endParaRPr lang="en-US" dirty="0"/>
          </a:p>
          <a:p>
            <a:r>
              <a:rPr lang="en" dirty="0"/>
              <a:t>Selected vertices should be located nearby .</a:t>
            </a:r>
            <a:endParaRPr lang="en-US" dirty="0"/>
          </a:p>
          <a:p>
            <a:r>
              <a:rPr lang="en" dirty="0"/>
              <a:t>Selected vertices must be located on one straight line .</a:t>
            </a:r>
            <a:endParaRPr lang="en-US" dirty="0"/>
          </a:p>
          <a:p>
            <a:r>
              <a:rPr lang="en" dirty="0"/>
              <a:t>Selected vertices should be located in the center of the drawing .</a:t>
            </a:r>
            <a:endParaRPr lang="en-US" dirty="0"/>
          </a:p>
          <a:p>
            <a:r>
              <a:rPr lang="en" dirty="0"/>
              <a:t>Selected vertices should be located on the periphery.</a:t>
            </a:r>
          </a:p>
        </p:txBody>
      </p:sp>
    </p:spTree>
    <p:extLst>
      <p:ext uri="{BB962C8B-B14F-4D97-AF65-F5344CB8AC3E}">
        <p14:creationId xmlns:p14="http://schemas.microsoft.com/office/powerpoint/2010/main" val="390205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Stacking of super-large integrated circuits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12776"/>
          </a:xfrm>
        </p:spPr>
        <p:txBody>
          <a:bodyPr/>
          <a:lstStyle/>
          <a:p>
            <a:r>
              <a:rPr lang="en" dirty="0"/>
              <a:t>It is even more complicated than laying out graphs: there are many additional technological rules.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188" y="3401566"/>
            <a:ext cx="5381625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7833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186" y="1412776"/>
            <a:ext cx="7560840" cy="4227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63688" y="5640621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3200" dirty="0"/>
              <a:t>Tracks on the board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74781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dirty="0"/>
              <a:t>Technical approaches to visualization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Topology → form → metric</a:t>
            </a:r>
          </a:p>
          <a:p>
            <a:r>
              <a:rPr lang="en" dirty="0"/>
              <a:t>Methods based on stacking planar graphs</a:t>
            </a:r>
          </a:p>
          <a:p>
            <a:r>
              <a:rPr lang="en" dirty="0"/>
              <a:t>Power methods</a:t>
            </a:r>
          </a:p>
          <a:p>
            <a:r>
              <a:rPr lang="en" dirty="0"/>
              <a:t>Divide and conquer methods</a:t>
            </a:r>
          </a:p>
        </p:txBody>
      </p:sp>
    </p:spTree>
    <p:extLst>
      <p:ext uri="{BB962C8B-B14F-4D97-AF65-F5344CB8AC3E}">
        <p14:creationId xmlns:p14="http://schemas.microsoft.com/office/powerpoint/2010/main" val="13637926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Topology → form → metric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84784"/>
          </a:xfrm>
        </p:spPr>
        <p:txBody>
          <a:bodyPr/>
          <a:lstStyle/>
          <a:p>
            <a:r>
              <a:rPr lang="en" dirty="0"/>
              <a:t>The "topology" stage: we determine how the edges around each vertex are ordered.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88024" y="4149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212976"/>
            <a:ext cx="5295191" cy="28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7362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dirty="0"/>
              <a:t>Topology → shape → metric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12776"/>
          </a:xfrm>
        </p:spPr>
        <p:txBody>
          <a:bodyPr/>
          <a:lstStyle/>
          <a:p>
            <a:r>
              <a:rPr lang="en" dirty="0"/>
              <a:t>The "shape" stage: we determine the shape of the edges. (In the case of orthogonal ones, the number of fractures is represented.)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3429000"/>
            <a:ext cx="5544616" cy="2821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04136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Topology → shape → metric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The "metric" stage: we select all lengths .</a:t>
            </a:r>
          </a:p>
          <a:p>
            <a:endParaRPr lang="uk-UA" dirty="0"/>
          </a:p>
          <a:p>
            <a:endParaRPr lang="ru-RU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509441"/>
            <a:ext cx="5620347" cy="3232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238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History visualization DATA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9672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Trees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525963"/>
          </a:xfrm>
        </p:spPr>
        <p:txBody>
          <a:bodyPr/>
          <a:lstStyle/>
          <a:p>
            <a:r>
              <a:rPr lang="en" dirty="0"/>
              <a:t>Genealogical tree of </a:t>
            </a:r>
            <a:r>
              <a:rPr lang="en" dirty="0" err="1"/>
              <a:t>the Saxon dynasty</a:t>
            </a:r>
            <a:r>
              <a:rPr lang="en" dirty="0"/>
              <a:t> in the manuscript XII century a</a:t>
            </a:r>
          </a:p>
        </p:txBody>
      </p:sp>
      <p:pic>
        <p:nvPicPr>
          <p:cNvPr id="1029" name="Picture 5" descr="https://upload.wikimedia.org/wikipedia/commons/thumb/5/5e/StammtafelOttonen0002.jpg/800px-StammtafelOttonen0002.jpg"/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052736"/>
            <a:ext cx="3319143" cy="523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789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Trees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3466728" cy="4525963"/>
          </a:xfrm>
        </p:spPr>
        <p:txBody>
          <a:bodyPr/>
          <a:lstStyle/>
          <a:p>
            <a:r>
              <a:rPr lang="en" dirty="0"/>
              <a:t>Tree of Virtues ( XIV century)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052736"/>
            <a:ext cx="3096344" cy="5224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4664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Trees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3250704" cy="4525963"/>
          </a:xfrm>
        </p:spPr>
        <p:txBody>
          <a:bodyPr/>
          <a:lstStyle/>
          <a:p>
            <a:r>
              <a:rPr lang="en" dirty="0"/>
              <a:t>Tree of sins ( XIV century)</a:t>
            </a:r>
          </a:p>
        </p:txBody>
      </p:sp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196752"/>
            <a:ext cx="3960440" cy="5280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0120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Trees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1484784"/>
            <a:ext cx="8280920" cy="964704"/>
          </a:xfrm>
        </p:spPr>
        <p:txBody>
          <a:bodyPr>
            <a:normAutofit fontScale="92500" lnSpcReduction="10000"/>
          </a:bodyPr>
          <a:lstStyle/>
          <a:p>
            <a:r>
              <a:rPr lang="en" dirty="0"/>
              <a:t>Marked trees from Kaley's article (1857) about trees .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76912" y="5157192"/>
            <a:ext cx="81369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/>
              <a:t>A. Cayley. On the Theory of the Analytical Forms Called Trees. Philosophical Magazine, 4(13):172–176, 1857.</a:t>
            </a:r>
            <a:endParaRPr lang="ru-RU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568575"/>
            <a:ext cx="5997575" cy="172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3857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3898776" cy="4525963"/>
          </a:xfrm>
        </p:spPr>
        <p:txBody>
          <a:bodyPr/>
          <a:lstStyle/>
          <a:p>
            <a:r>
              <a:rPr lang="en" dirty="0"/>
              <a:t>A logical square is a diagram of relationships between syllogisms. </a:t>
            </a:r>
            <a:r>
              <a:rPr lang="en" dirty="0" err="1"/>
              <a:t>Juan</a:t>
            </a:r>
            <a:r>
              <a:rPr lang="en" dirty="0"/>
              <a:t> </a:t>
            </a:r>
            <a:r>
              <a:rPr lang="en" dirty="0" err="1"/>
              <a:t>de</a:t>
            </a:r>
            <a:r>
              <a:rPr lang="en" dirty="0"/>
              <a:t> </a:t>
            </a:r>
            <a:r>
              <a:rPr lang="en" dirty="0" err="1"/>
              <a:t>Celaya </a:t>
            </a:r>
            <a:r>
              <a:rPr lang="en" dirty="0"/>
              <a:t>(1490—1558)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1340768"/>
            <a:ext cx="3652535" cy="5013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8520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Graphs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4474840" cy="4525963"/>
          </a:xfrm>
        </p:spPr>
        <p:txBody>
          <a:bodyPr/>
          <a:lstStyle/>
          <a:p>
            <a:r>
              <a:rPr lang="en" dirty="0"/>
              <a:t>Illustration by A.-T. </a:t>
            </a:r>
            <a:r>
              <a:rPr lang="en" dirty="0" err="1"/>
              <a:t>Vandermond </a:t>
            </a:r>
            <a:r>
              <a:rPr lang="en" dirty="0"/>
              <a:t>(1771) to the problem of a horse walking around a chessboard.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916832"/>
            <a:ext cx="3258508" cy="3312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55515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881</Words>
  <Application>Microsoft Office PowerPoint</Application>
  <PresentationFormat>Екран (4:3)</PresentationFormat>
  <Paragraphs>89</Paragraphs>
  <Slides>28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28</vt:i4>
      </vt:variant>
    </vt:vector>
  </HeadingPairs>
  <TitlesOfParts>
    <vt:vector size="32" baseType="lpstr">
      <vt:lpstr>Arial</vt:lpstr>
      <vt:lpstr>Calibri</vt:lpstr>
      <vt:lpstr>Times New Roman</vt:lpstr>
      <vt:lpstr>Тема Office</vt:lpstr>
      <vt:lpstr>Data visualization</vt:lpstr>
      <vt:lpstr>Realisation of the course</vt:lpstr>
      <vt:lpstr>History visualization DATA</vt:lpstr>
      <vt:lpstr>Trees</vt:lpstr>
      <vt:lpstr>Trees</vt:lpstr>
      <vt:lpstr>Trees</vt:lpstr>
      <vt:lpstr>Trees</vt:lpstr>
      <vt:lpstr>Graphs</vt:lpstr>
      <vt:lpstr>Graphs</vt:lpstr>
      <vt:lpstr>Graphs</vt:lpstr>
      <vt:lpstr>Graphs</vt:lpstr>
      <vt:lpstr>Early articles on visualization</vt:lpstr>
      <vt:lpstr>Symposiums on Graph Drawing</vt:lpstr>
      <vt:lpstr>D. Knut on the visualization of graphs</vt:lpstr>
      <vt:lpstr>Typical areas of application of graphs</vt:lpstr>
      <vt:lpstr>User requirements</vt:lpstr>
      <vt:lpstr>Conventions​</vt:lpstr>
      <vt:lpstr>Conventions​</vt:lpstr>
      <vt:lpstr>There is often no such thing as a "best" style</vt:lpstr>
      <vt:lpstr>Difficulties in visualizing real graphs</vt:lpstr>
      <vt:lpstr>Презентація PowerPoint</vt:lpstr>
      <vt:lpstr>Difficulties in visualizing real graphs</vt:lpstr>
      <vt:lpstr>Stacking of super-large integrated circuits</vt:lpstr>
      <vt:lpstr>Презентація PowerPoint</vt:lpstr>
      <vt:lpstr>Technical approaches to visualization</vt:lpstr>
      <vt:lpstr>Topology → form → metric</vt:lpstr>
      <vt:lpstr>Topology → shape → metric</vt:lpstr>
      <vt:lpstr>Topology → shape → metric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Визуализация данных</dc:title>
  <dc:creator>alex</dc:creator>
  <cp:lastModifiedBy>Oleksii Vodka / Олексій Олександрович Водка</cp:lastModifiedBy>
  <cp:revision>51</cp:revision>
  <dcterms:created xsi:type="dcterms:W3CDTF">2018-02-06T20:44:58Z</dcterms:created>
  <dcterms:modified xsi:type="dcterms:W3CDTF">2024-05-28T20:44:41Z</dcterms:modified>
</cp:coreProperties>
</file>

<file path=docProps/thumbnail.jpeg>
</file>